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8" r:id="rId3"/>
  </p:sldMasterIdLst>
  <p:notesMasterIdLst>
    <p:notesMasterId r:id="rId9"/>
  </p:notesMasterIdLst>
  <p:sldIdLst>
    <p:sldId id="262" r:id="rId4"/>
    <p:sldId id="260" r:id="rId5"/>
    <p:sldId id="261" r:id="rId6"/>
    <p:sldId id="264" r:id="rId7"/>
    <p:sldId id="263" r:id="rId8"/>
  </p:sldIdLst>
  <p:sldSz cx="9144000" cy="6858000" type="screen4x3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35BE7-640A-4D0A-AB33-E78147CF6D93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B46B-ADDF-44C1-91AF-8380E6FA0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68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6E5B-D506-4F40-9B3F-D43017EE4811}" type="slidenum">
              <a:rPr lang="de-CH" smtClean="0">
                <a:solidFill>
                  <a:prstClr val="black"/>
                </a:solidFill>
              </a:rPr>
              <a:pPr/>
              <a:t>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7B46B-ADDF-44C1-91AF-8380E6FA0E67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524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77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585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441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FRANKE_claim_neutral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00000">
            <a:off x="202116" y="4812940"/>
            <a:ext cx="1530126" cy="146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500"/>
              </a:lnSpc>
              <a:defRPr sz="2900" spc="9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0"/>
            <a:ext cx="5616576" cy="3381375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/>
          <a:stretch/>
        </p:blipFill>
        <p:spPr>
          <a:xfrm>
            <a:off x="7150894" y="5960014"/>
            <a:ext cx="1634330" cy="529686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9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6661150" cy="684212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1773238"/>
            <a:ext cx="6661150" cy="4533172"/>
          </a:xfrm>
        </p:spPr>
        <p:txBody>
          <a:bodyPr/>
          <a:lstStyle>
            <a:lvl1pPr>
              <a:lnSpc>
                <a:spcPts val="2600"/>
              </a:lnSpc>
              <a:tabLst>
                <a:tab pos="6660000" algn="r"/>
              </a:tabLst>
              <a:defRPr sz="2000"/>
            </a:lvl1pPr>
            <a:lvl2pPr>
              <a:lnSpc>
                <a:spcPts val="2600"/>
              </a:lnSpc>
              <a:tabLst>
                <a:tab pos="6660000" algn="r"/>
              </a:tabLst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791741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rgbClr val="666666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44760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2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42081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5616575" cy="999346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2088372"/>
            <a:ext cx="5616575" cy="4218038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1960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089025"/>
            <a:ext cx="5616575" cy="2782499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976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19137" y="1645920"/>
            <a:ext cx="7020000" cy="43707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title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7019999" cy="556895"/>
          </a:xfrm>
        </p:spPr>
        <p:txBody>
          <a:bodyPr/>
          <a:lstStyle>
            <a:lvl1pPr>
              <a:lnSpc>
                <a:spcPts val="2200"/>
              </a:lnSpc>
              <a:defRPr sz="2000" spc="6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6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098550"/>
            <a:ext cx="7020000" cy="491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84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1036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3672000" cy="9497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9138" y="2301850"/>
            <a:ext cx="3672000" cy="372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572000" y="1089025"/>
            <a:ext cx="4213225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54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58775" y="549276"/>
            <a:ext cx="8426450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882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7021512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5"/>
            <a:ext cx="1224000" cy="5489124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26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4213225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6"/>
            <a:ext cx="1224000" cy="5489123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157876" y="2600875"/>
            <a:ext cx="2628000" cy="33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09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806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000"/>
              </a:lnSpc>
              <a:defRPr sz="24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2"/>
          <a:stretch/>
        </p:blipFill>
        <p:spPr>
          <a:xfrm>
            <a:off x="4953000" y="5960014"/>
            <a:ext cx="3832224" cy="52968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FRANKE_claim_neutral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00000">
            <a:off x="202116" y="4812940"/>
            <a:ext cx="1530126" cy="146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500"/>
              </a:lnSpc>
              <a:defRPr sz="2900" spc="9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0"/>
            <a:ext cx="5616576" cy="3381375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/>
          <a:stretch/>
        </p:blipFill>
        <p:spPr>
          <a:xfrm>
            <a:off x="7150894" y="5960014"/>
            <a:ext cx="1634330" cy="529686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695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6661150" cy="684212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1773238"/>
            <a:ext cx="6661150" cy="4533172"/>
          </a:xfrm>
        </p:spPr>
        <p:txBody>
          <a:bodyPr/>
          <a:lstStyle>
            <a:lvl1pPr>
              <a:lnSpc>
                <a:spcPts val="2600"/>
              </a:lnSpc>
              <a:tabLst>
                <a:tab pos="6660000" algn="r"/>
              </a:tabLst>
              <a:defRPr sz="2000"/>
            </a:lvl1pPr>
            <a:lvl2pPr>
              <a:lnSpc>
                <a:spcPts val="2600"/>
              </a:lnSpc>
              <a:tabLst>
                <a:tab pos="6660000" algn="r"/>
              </a:tabLst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8385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rgbClr val="666666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7748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2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307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82766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5616575" cy="999346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2088372"/>
            <a:ext cx="5616575" cy="4218038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664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089025"/>
            <a:ext cx="5616575" cy="2782499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596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19137" y="1645920"/>
            <a:ext cx="7020000" cy="43707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title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7019999" cy="556895"/>
          </a:xfrm>
        </p:spPr>
        <p:txBody>
          <a:bodyPr/>
          <a:lstStyle>
            <a:lvl1pPr>
              <a:lnSpc>
                <a:spcPts val="2200"/>
              </a:lnSpc>
              <a:defRPr sz="2000" spc="6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0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098550"/>
            <a:ext cx="7020000" cy="491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77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3672000" cy="9497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9138" y="2301850"/>
            <a:ext cx="3672000" cy="372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572000" y="1089025"/>
            <a:ext cx="4213225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26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58775" y="549276"/>
            <a:ext cx="8426450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3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7021512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5"/>
            <a:ext cx="1224000" cy="5489124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73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4213225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6"/>
            <a:ext cx="1224000" cy="5489123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157876" y="2600875"/>
            <a:ext cx="2628000" cy="33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4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29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000"/>
              </a:lnSpc>
              <a:defRPr sz="24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2"/>
          <a:stretch/>
        </p:blipFill>
        <p:spPr>
          <a:xfrm>
            <a:off x="4953000" y="5960014"/>
            <a:ext cx="3832224" cy="52968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57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727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766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858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831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907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031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FEAC-BC0C-4438-A175-913C5D1B9ED9}" type="datetimeFigureOut">
              <a:rPr lang="es-ES_tradnl" smtClean="0"/>
              <a:t>17/07/2017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23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49275"/>
            <a:ext cx="5616573" cy="1806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7" y="2366123"/>
            <a:ext cx="5616573" cy="3618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138" y="6350400"/>
            <a:ext cx="140493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spc="30" baseline="0">
                <a:solidFill>
                  <a:schemeClr val="accent2"/>
                </a:solidFill>
              </a:defRPr>
            </a:lvl1pPr>
          </a:lstStyle>
          <a:p>
            <a:fld id="{2341E035-38D7-4DAA-A201-DF930ABC1CF2}" type="datetime1">
              <a:rPr lang="en-US" smtClean="0">
                <a:solidFill>
                  <a:srgbClr val="B7B7B7"/>
                </a:solidFill>
              </a:rPr>
              <a:pPr/>
              <a:t>7/17/2017</a:t>
            </a:fld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138" y="223199"/>
            <a:ext cx="5618163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288" y="6364800"/>
            <a:ext cx="14049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316BCC-404C-40D3-95BD-53B7265C734C}" type="slidenum">
              <a:rPr lang="en-US" sz="1000" smtClean="0">
                <a:solidFill>
                  <a:srgbClr val="B7B7B7"/>
                </a:solidFill>
              </a:rPr>
              <a:pPr algn="r"/>
              <a:t>‹Nº›</a:t>
            </a:fld>
            <a:endParaRPr lang="en-US" sz="1000" dirty="0"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None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0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1995" userDrawn="1">
          <p15:clr>
            <a:srgbClr val="F26B43"/>
          </p15:clr>
        </p15:guide>
        <p15:guide id="5" pos="3765" userDrawn="1">
          <p15:clr>
            <a:srgbClr val="F26B43"/>
          </p15:clr>
        </p15:guide>
        <p15:guide id="6" pos="1111" userDrawn="1">
          <p15:clr>
            <a:srgbClr val="F26B43"/>
          </p15:clr>
        </p15:guide>
        <p15:guide id="7" pos="4649" userDrawn="1">
          <p15:clr>
            <a:srgbClr val="F26B43"/>
          </p15:clr>
        </p15:guide>
        <p15:guide id="8" pos="226" userDrawn="1">
          <p15:clr>
            <a:srgbClr val="F26B43"/>
          </p15:clr>
        </p15:guide>
        <p15:guide id="9" pos="5534" userDrawn="1">
          <p15:clr>
            <a:srgbClr val="F26B43"/>
          </p15:clr>
        </p15:guide>
        <p15:guide id="10" orient="horz" pos="1117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orient="horz" pos="2886" userDrawn="1">
          <p15:clr>
            <a:srgbClr val="F26B43"/>
          </p15:clr>
        </p15:guide>
        <p15:guide id="13" orient="horz" pos="3770" userDrawn="1">
          <p15:clr>
            <a:srgbClr val="F26B43"/>
          </p15:clr>
        </p15:guide>
        <p15:guide id="14" orient="horz" pos="686" userDrawn="1">
          <p15:clr>
            <a:srgbClr val="F26B43"/>
          </p15:clr>
        </p15:guide>
        <p15:guide id="15" pos="680" userDrawn="1">
          <p15:clr>
            <a:srgbClr val="F26B43"/>
          </p15:clr>
        </p15:guide>
        <p15:guide id="16" pos="453" userDrawn="1">
          <p15:clr>
            <a:srgbClr val="F26B43"/>
          </p15:clr>
        </p15:guide>
        <p15:guide id="17" orient="horz" pos="3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49275"/>
            <a:ext cx="5616573" cy="1806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7" y="2366123"/>
            <a:ext cx="5616573" cy="3618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138" y="6350400"/>
            <a:ext cx="140493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spc="30" baseline="0">
                <a:solidFill>
                  <a:schemeClr val="accent2"/>
                </a:solidFill>
              </a:defRPr>
            </a:lvl1pPr>
          </a:lstStyle>
          <a:p>
            <a:fld id="{2341E035-38D7-4DAA-A201-DF930ABC1CF2}" type="datetime1">
              <a:rPr lang="en-US" smtClean="0">
                <a:solidFill>
                  <a:srgbClr val="B7B7B7"/>
                </a:solidFill>
              </a:rPr>
              <a:pPr/>
              <a:t>7/17/2017</a:t>
            </a:fld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138" y="223199"/>
            <a:ext cx="5618163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288" y="6364800"/>
            <a:ext cx="14049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316BCC-404C-40D3-95BD-53B7265C734C}" type="slidenum">
              <a:rPr lang="en-US" sz="1000" smtClean="0">
                <a:solidFill>
                  <a:srgbClr val="B7B7B7"/>
                </a:solidFill>
              </a:rPr>
              <a:pPr algn="r"/>
              <a:t>‹Nº›</a:t>
            </a:fld>
            <a:endParaRPr lang="en-US" sz="1000" dirty="0"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None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0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1995" userDrawn="1">
          <p15:clr>
            <a:srgbClr val="F26B43"/>
          </p15:clr>
        </p15:guide>
        <p15:guide id="5" pos="3765" userDrawn="1">
          <p15:clr>
            <a:srgbClr val="F26B43"/>
          </p15:clr>
        </p15:guide>
        <p15:guide id="6" pos="1111" userDrawn="1">
          <p15:clr>
            <a:srgbClr val="F26B43"/>
          </p15:clr>
        </p15:guide>
        <p15:guide id="7" pos="4649" userDrawn="1">
          <p15:clr>
            <a:srgbClr val="F26B43"/>
          </p15:clr>
        </p15:guide>
        <p15:guide id="8" pos="226" userDrawn="1">
          <p15:clr>
            <a:srgbClr val="F26B43"/>
          </p15:clr>
        </p15:guide>
        <p15:guide id="9" pos="5534" userDrawn="1">
          <p15:clr>
            <a:srgbClr val="F26B43"/>
          </p15:clr>
        </p15:guide>
        <p15:guide id="10" orient="horz" pos="1117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orient="horz" pos="2886" userDrawn="1">
          <p15:clr>
            <a:srgbClr val="F26B43"/>
          </p15:clr>
        </p15:guide>
        <p15:guide id="13" orient="horz" pos="3770" userDrawn="1">
          <p15:clr>
            <a:srgbClr val="F26B43"/>
          </p15:clr>
        </p15:guide>
        <p15:guide id="14" orient="horz" pos="686" userDrawn="1">
          <p15:clr>
            <a:srgbClr val="F26B43"/>
          </p15:clr>
        </p15:guide>
        <p15:guide id="15" pos="680" userDrawn="1">
          <p15:clr>
            <a:srgbClr val="F26B43"/>
          </p15:clr>
        </p15:guide>
        <p15:guide id="16" pos="453" userDrawn="1">
          <p15:clr>
            <a:srgbClr val="F26B43"/>
          </p15:clr>
        </p15:guide>
        <p15:guide id="17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0" y="260648"/>
            <a:ext cx="6732240" cy="2160240"/>
          </a:xfrm>
        </p:spPr>
        <p:txBody>
          <a:bodyPr/>
          <a:lstStyle/>
          <a:p>
            <a:r>
              <a:rPr lang="es-ES" dirty="0" smtClean="0"/>
              <a:t>ALGUNOS CONSEJOS PRACTICOS PARA LA LIMPIEZA DE </a:t>
            </a:r>
            <a:r>
              <a:rPr lang="es-ES" dirty="0"/>
              <a:t>FREGADEROS DE ENCASTRE TECTONITE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76256" y="246607"/>
            <a:ext cx="1908969" cy="30266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pc="0" dirty="0">
                <a:solidFill>
                  <a:srgbClr val="C0504D"/>
                </a:solidFill>
                <a:latin typeface="Calibri"/>
              </a:rPr>
              <a:t>Mollet , </a:t>
            </a:r>
            <a:r>
              <a:rPr lang="en-US" spc="0" dirty="0" err="1" smtClean="0">
                <a:solidFill>
                  <a:srgbClr val="C0504D"/>
                </a:solidFill>
                <a:latin typeface="Calibri"/>
              </a:rPr>
              <a:t>Diciembre</a:t>
            </a:r>
            <a:r>
              <a:rPr lang="en-US" spc="0" dirty="0" smtClean="0">
                <a:solidFill>
                  <a:srgbClr val="C0504D"/>
                </a:solidFill>
                <a:latin typeface="Calibri"/>
              </a:rPr>
              <a:t> </a:t>
            </a:r>
            <a:r>
              <a:rPr lang="en-US" spc="0" dirty="0">
                <a:solidFill>
                  <a:srgbClr val="C0504D"/>
                </a:solidFill>
                <a:latin typeface="Calibri"/>
              </a:rPr>
              <a:t>, 2015</a:t>
            </a:r>
          </a:p>
        </p:txBody>
      </p:sp>
      <p:pic>
        <p:nvPicPr>
          <p:cNvPr id="11" name="Picture Placeholder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42" y="908720"/>
            <a:ext cx="1450282" cy="1224136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75476"/>
            <a:ext cx="3384376" cy="180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003"/>
          <p:cNvPicPr/>
          <p:nvPr/>
        </p:nvPicPr>
        <p:blipFill>
          <a:blip r:embed="rId5" cstate="print"/>
          <a:srcRect l="4732" t="8253" r="4732" b="8253"/>
          <a:stretch>
            <a:fillRect/>
          </a:stretch>
        </p:blipFill>
        <p:spPr bwMode="auto">
          <a:xfrm rot="18785788">
            <a:off x="4378489" y="3516529"/>
            <a:ext cx="3377445" cy="211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2869" flipV="1">
            <a:off x="5735265" y="4902540"/>
            <a:ext cx="1203827" cy="891955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79512" y="665401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Tectonite© </a:t>
            </a:r>
            <a:r>
              <a:rPr lang="es-ES" sz="1600" dirty="0"/>
              <a:t>es un material resistente a los productos más comúnmente utilizados en la cocina (como la salsa de tomate, vinagre, </a:t>
            </a:r>
            <a:r>
              <a:rPr lang="es-ES" sz="1600" dirty="0" err="1"/>
              <a:t>etc</a:t>
            </a:r>
            <a:r>
              <a:rPr lang="es-ES" sz="1600" dirty="0"/>
              <a:t>). </a:t>
            </a:r>
            <a:endParaRPr lang="es-ES" sz="1600" dirty="0" smtClean="0"/>
          </a:p>
          <a:p>
            <a:endParaRPr lang="es-ES_tradnl" sz="1600" dirty="0"/>
          </a:p>
          <a:p>
            <a:r>
              <a:rPr lang="es-ES" sz="1600" dirty="0"/>
              <a:t>Debido </a:t>
            </a:r>
            <a:r>
              <a:rPr lang="es-ES" sz="1600" dirty="0" smtClean="0"/>
              <a:t>a que la superficie del fregadero es </a:t>
            </a:r>
            <a:r>
              <a:rPr lang="es-ES" sz="1600" dirty="0"/>
              <a:t>sólida </a:t>
            </a:r>
            <a:r>
              <a:rPr lang="es-ES" sz="1600" dirty="0" smtClean="0"/>
              <a:t>y esta re-cubierta de </a:t>
            </a:r>
            <a:r>
              <a:rPr lang="es-ES" sz="1600" dirty="0"/>
              <a:t>una capa específicamente resistente, los líquidos no pueden penetrar en el material de substrato </a:t>
            </a:r>
            <a:r>
              <a:rPr lang="es-ES" sz="1600" dirty="0" smtClean="0"/>
              <a:t> </a:t>
            </a:r>
            <a:r>
              <a:rPr lang="es-ES" sz="1600" dirty="0"/>
              <a:t>y </a:t>
            </a:r>
            <a:r>
              <a:rPr lang="es-ES" sz="1600" b="1" dirty="0" smtClean="0"/>
              <a:t>“SI </a:t>
            </a:r>
            <a:r>
              <a:rPr lang="es-ES" sz="1600" b="1" dirty="0"/>
              <a:t>se limpian inmediatamente</a:t>
            </a:r>
            <a:r>
              <a:rPr lang="es-ES" sz="1600" b="1" dirty="0" smtClean="0"/>
              <a:t>”</a:t>
            </a:r>
            <a:r>
              <a:rPr lang="es-ES" sz="1600" dirty="0" smtClean="0"/>
              <a:t> </a:t>
            </a:r>
            <a:r>
              <a:rPr lang="es-ES" sz="1600" dirty="0"/>
              <a:t>las manchas se pueden eliminar con facilidad, solo con el uso de detergente común y una bayeta suave</a:t>
            </a:r>
            <a:endParaRPr lang="es-ES_tradnl" sz="1600" dirty="0"/>
          </a:p>
        </p:txBody>
      </p:sp>
      <p:pic>
        <p:nvPicPr>
          <p:cNvPr id="23" name="Picture Placeholder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26803"/>
            <a:ext cx="1368152" cy="1005868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79512" y="179348"/>
            <a:ext cx="2232248" cy="36933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EL MANTENIMIENTO</a:t>
            </a:r>
            <a:endParaRPr lang="es-ES_tradnl" sz="1600" dirty="0" smtClean="0"/>
          </a:p>
        </p:txBody>
      </p:sp>
      <p:pic>
        <p:nvPicPr>
          <p:cNvPr id="14" name="13 Imagen" descr="Multiusos Natural"/>
          <p:cNvPicPr/>
          <p:nvPr/>
        </p:nvPicPr>
        <p:blipFill>
          <a:blip r:embed="rId4" cstate="print"/>
          <a:srcRect l="10498" t="24199" r="13649" b="19589"/>
          <a:stretch>
            <a:fillRect/>
          </a:stretch>
        </p:blipFill>
        <p:spPr bwMode="auto">
          <a:xfrm>
            <a:off x="6732240" y="2339898"/>
            <a:ext cx="1539230" cy="14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79512" y="2639814"/>
            <a:ext cx="6012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Para obtener una </a:t>
            </a:r>
            <a:r>
              <a:rPr lang="es-ES" sz="1600" b="1" dirty="0"/>
              <a:t>belleza duradera</a:t>
            </a:r>
            <a:r>
              <a:rPr lang="es-ES" sz="1600" dirty="0"/>
              <a:t>, el mejor mantenimiento preventivo no es otro que  </a:t>
            </a:r>
            <a:r>
              <a:rPr lang="es-ES" sz="1600" dirty="0" smtClean="0"/>
              <a:t>asegurarse de que </a:t>
            </a:r>
            <a:r>
              <a:rPr lang="es-ES" sz="1600" dirty="0"/>
              <a:t>cuando no se </a:t>
            </a:r>
            <a:r>
              <a:rPr lang="es-ES" sz="1600" dirty="0" smtClean="0"/>
              <a:t>utilice, el </a:t>
            </a:r>
            <a:r>
              <a:rPr lang="es-ES" sz="1600" dirty="0"/>
              <a:t>fregadero </a:t>
            </a:r>
            <a:r>
              <a:rPr lang="es-ES" sz="1600" dirty="0" smtClean="0"/>
              <a:t>se mantenga </a:t>
            </a:r>
            <a:r>
              <a:rPr lang="es-ES" sz="1600" dirty="0"/>
              <a:t>limpio, seco y descubierto, de forma </a:t>
            </a:r>
            <a:r>
              <a:rPr lang="es-ES" sz="1600" dirty="0" smtClean="0"/>
              <a:t>que nada </a:t>
            </a:r>
            <a:r>
              <a:rPr lang="es-ES" sz="1600" dirty="0"/>
              <a:t>impida su exposición al oxígeno ambiental normal de la cocina. </a:t>
            </a:r>
            <a:endParaRPr lang="es-ES_tradnl" sz="1600" dirty="0"/>
          </a:p>
        </p:txBody>
      </p:sp>
      <p:sp>
        <p:nvSpPr>
          <p:cNvPr id="4" name="3 Rectángulo"/>
          <p:cNvSpPr/>
          <p:nvPr/>
        </p:nvSpPr>
        <p:spPr>
          <a:xfrm>
            <a:off x="179512" y="377335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Limpiar el fregadero </a:t>
            </a:r>
            <a:r>
              <a:rPr lang="es-ES" sz="1600" b="1" dirty="0"/>
              <a:t>no requiere </a:t>
            </a:r>
            <a:r>
              <a:rPr lang="es-ES" sz="1600" b="1" dirty="0" smtClean="0"/>
              <a:t>de grandes esfuerzos </a:t>
            </a:r>
            <a:r>
              <a:rPr lang="es-ES" sz="1600" dirty="0" smtClean="0"/>
              <a:t>y basta con usar detergente líquido y agua.</a:t>
            </a:r>
          </a:p>
          <a:p>
            <a:endParaRPr lang="es-ES" sz="1600" dirty="0" smtClean="0"/>
          </a:p>
          <a:p>
            <a:r>
              <a:rPr lang="es-ES" sz="1600" b="1" dirty="0" smtClean="0"/>
              <a:t>Enjuáguelo </a:t>
            </a:r>
            <a:r>
              <a:rPr lang="es-ES" sz="1600" b="1" dirty="0"/>
              <a:t>y séquelo </a:t>
            </a:r>
            <a:r>
              <a:rPr lang="es-ES" sz="1600" dirty="0"/>
              <a:t>con un paño limpio  para mantenerlo </a:t>
            </a:r>
            <a:r>
              <a:rPr lang="es-ES" sz="1600" dirty="0" smtClean="0"/>
              <a:t>relativamente </a:t>
            </a:r>
            <a:r>
              <a:rPr lang="es-ES" sz="1600" dirty="0"/>
              <a:t>libre de “manchas” blanquecinas de agua, especialmente </a:t>
            </a:r>
            <a:r>
              <a:rPr lang="es-ES" sz="1600" dirty="0" smtClean="0"/>
              <a:t>si vive </a:t>
            </a:r>
            <a:r>
              <a:rPr lang="es-ES" sz="1600" dirty="0"/>
              <a:t>en zona de agua dura</a:t>
            </a:r>
            <a:r>
              <a:rPr lang="es-ES" sz="1600" dirty="0" smtClean="0"/>
              <a:t>.</a:t>
            </a:r>
            <a:endParaRPr lang="es-ES_tradnl" sz="1600" dirty="0"/>
          </a:p>
        </p:txBody>
      </p:sp>
      <p:pic>
        <p:nvPicPr>
          <p:cNvPr id="1026" name="Picture 2" descr="http://www.marube.es/wp-content/uploads/2015/05/2FAI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27" y="3501008"/>
            <a:ext cx="2350531" cy="31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79513" y="136916"/>
            <a:ext cx="4419135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LA LIMPIEZA EN CASOS DIFICILES</a:t>
            </a:r>
            <a:endParaRPr lang="es-ES_tradnl" sz="2400" b="1" dirty="0"/>
          </a:p>
        </p:txBody>
      </p:sp>
      <p:pic>
        <p:nvPicPr>
          <p:cNvPr id="33" name="Picture Placeholder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1" y="5107444"/>
            <a:ext cx="1685516" cy="1216882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1966327" y="1844824"/>
            <a:ext cx="5688631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s-ES" sz="1600" dirty="0" smtClean="0"/>
              <a:t>Para </a:t>
            </a:r>
            <a:r>
              <a:rPr lang="es-ES" sz="1600" dirty="0"/>
              <a:t>quitar bien las manchas que se producen con el agua, bastará con aplicar vinagre blanco o zumo de limón ya que, a veces, los remedios tradicionales resultan </a:t>
            </a:r>
            <a:r>
              <a:rPr lang="es-ES" sz="1600" dirty="0" smtClean="0"/>
              <a:t>mas eficaces que </a:t>
            </a:r>
            <a:r>
              <a:rPr lang="es-ES" sz="1600" dirty="0"/>
              <a:t>cualquier producto industrial de limpieza</a:t>
            </a:r>
            <a:r>
              <a:rPr lang="es-ES" sz="1600" dirty="0" smtClean="0"/>
              <a:t>.</a:t>
            </a:r>
          </a:p>
          <a:p>
            <a:pPr>
              <a:lnSpc>
                <a:spcPts val="1700"/>
              </a:lnSpc>
            </a:pPr>
            <a:endParaRPr lang="es-ES" sz="1600" dirty="0" smtClean="0"/>
          </a:p>
          <a:p>
            <a:pPr>
              <a:lnSpc>
                <a:spcPts val="1700"/>
              </a:lnSpc>
            </a:pPr>
            <a:r>
              <a:rPr lang="es-ES" sz="1600" dirty="0"/>
              <a:t>La suciedad más resistente puede ser eliminada con líquidos para lavavajillas</a:t>
            </a:r>
            <a:endParaRPr lang="es-ES_tradnl" sz="1600" dirty="0" smtClean="0"/>
          </a:p>
        </p:txBody>
      </p:sp>
      <p:pic>
        <p:nvPicPr>
          <p:cNvPr id="20" name="19 Imagen" descr="CIF limpiador baño en crema blanco botella 750 m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30" y="4163407"/>
            <a:ext cx="1872000" cy="2160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97768" y="692696"/>
            <a:ext cx="7470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MANCHAS: Para evitar </a:t>
            </a:r>
            <a:r>
              <a:rPr lang="es-ES" sz="1600" b="1" dirty="0"/>
              <a:t>manchas de agua dura</a:t>
            </a:r>
            <a:r>
              <a:rPr lang="es-ES" sz="1600" dirty="0"/>
              <a:t>, limpiar en seco con un paño de cocina limpio y suave después de cada uso. Si por una exposición dilatada a aguas con gran contenido de cal quedara alguna mancha blanquecina, se puede quitar con un producto anti-cal aplicado con una bayeta </a:t>
            </a:r>
            <a:r>
              <a:rPr lang="es-ES" sz="1600" dirty="0" smtClean="0"/>
              <a:t>suave</a:t>
            </a:r>
            <a:endParaRPr lang="es-ES_tradnl" sz="1600" dirty="0"/>
          </a:p>
        </p:txBody>
      </p:sp>
      <p:pic>
        <p:nvPicPr>
          <p:cNvPr id="25" name="24 Imagen" descr="Multiusos Natural"/>
          <p:cNvPicPr/>
          <p:nvPr/>
        </p:nvPicPr>
        <p:blipFill>
          <a:blip r:embed="rId5" cstate="print"/>
          <a:srcRect l="10498" t="24199" r="13649" b="19589"/>
          <a:stretch>
            <a:fillRect/>
          </a:stretch>
        </p:blipFill>
        <p:spPr bwMode="auto">
          <a:xfrm>
            <a:off x="333473" y="1916832"/>
            <a:ext cx="1539230" cy="14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527" y="3463216"/>
            <a:ext cx="7046839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s-ES" sz="1600" b="1" dirty="0" smtClean="0"/>
              <a:t>En  </a:t>
            </a:r>
            <a:r>
              <a:rPr lang="es-ES" sz="1600" b="1" dirty="0"/>
              <a:t>manchas mas adheridas , deberemos utilizar un limpiador en crema</a:t>
            </a:r>
            <a:r>
              <a:rPr lang="es-ES" sz="1600" b="1" dirty="0" smtClean="0"/>
              <a:t>.</a:t>
            </a:r>
            <a:endParaRPr lang="es-ES" sz="1600" b="1" dirty="0" smtClean="0"/>
          </a:p>
          <a:p>
            <a:pPr>
              <a:lnSpc>
                <a:spcPts val="1700"/>
              </a:lnSpc>
            </a:pPr>
            <a:r>
              <a:rPr lang="es-ES" sz="1600" b="1" dirty="0" smtClean="0"/>
              <a:t>Para </a:t>
            </a:r>
            <a:r>
              <a:rPr lang="es-ES" sz="1600" b="1" dirty="0"/>
              <a:t>manchas persistentes o amarillentas, </a:t>
            </a:r>
            <a:r>
              <a:rPr lang="es-ES" sz="1600" b="1" dirty="0" smtClean="0"/>
              <a:t>se puede </a:t>
            </a:r>
            <a:r>
              <a:rPr lang="es-ES" sz="1600" b="1" dirty="0"/>
              <a:t>utilizar lejía diluida en agua</a:t>
            </a:r>
            <a:r>
              <a:rPr lang="es-ES" sz="1600" dirty="0"/>
              <a:t>, siempre teniendo la precaución de lavar inmediatamente después con jabón neutro y enjuagar con agua en abundancia, especialmente las partes metálicas como válvula o rebosadero</a:t>
            </a:r>
            <a:endParaRPr lang="es-ES_tradnl" sz="16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85"/>
            <a:ext cx="1080120" cy="278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45591"/>
            <a:ext cx="5187077" cy="194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1685516" cy="121688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695161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PRECAUCIÓN. </a:t>
            </a:r>
            <a:r>
              <a:rPr lang="es-ES" dirty="0"/>
              <a:t>Evitar el uso de </a:t>
            </a:r>
            <a:r>
              <a:rPr lang="es-ES" b="1" dirty="0"/>
              <a:t>estropajos de lana de acero</a:t>
            </a:r>
            <a:r>
              <a:rPr lang="es-ES" dirty="0"/>
              <a:t>, ya que podrían dejar pequeñas partículas que pueden causar manchas de óxido. </a:t>
            </a:r>
            <a:br>
              <a:rPr lang="es-ES" dirty="0"/>
            </a:br>
            <a:r>
              <a:rPr lang="es-ES" dirty="0"/>
              <a:t>A pesar de que </a:t>
            </a:r>
            <a:r>
              <a:rPr lang="es-ES" dirty="0" err="1"/>
              <a:t>Tectonite</a:t>
            </a:r>
            <a:r>
              <a:rPr lang="es-ES" dirty="0"/>
              <a:t> es muy </a:t>
            </a:r>
            <a:r>
              <a:rPr lang="es-ES" b="1" dirty="0"/>
              <a:t>resistente al calor</a:t>
            </a:r>
            <a:r>
              <a:rPr lang="es-ES" dirty="0"/>
              <a:t>, es aconsejable interponer un protector al dejar una sartén caliente en el fregadero</a:t>
            </a:r>
            <a:endParaRPr lang="es-ES_tradnl" dirty="0"/>
          </a:p>
        </p:txBody>
      </p:sp>
      <p:pic>
        <p:nvPicPr>
          <p:cNvPr id="6" name="Picture 12" descr="http://static.hogarutil.com/archivos/201105/estropajo-668x400x80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7671"/>
            <a:ext cx="1629232" cy="11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256702" y="851643"/>
            <a:ext cx="1237522" cy="1108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6444208" y="891696"/>
            <a:ext cx="1165514" cy="1104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0" cap="none" dirty="0">
                <a:solidFill>
                  <a:prstClr val="white"/>
                </a:solidFill>
                <a:latin typeface="Calibri"/>
              </a:rPr>
              <a:t>Gracias por vuestra atención.</a:t>
            </a:r>
            <a:br>
              <a:rPr lang="es-ES_tradnl" b="0" cap="none" dirty="0">
                <a:solidFill>
                  <a:prstClr val="white"/>
                </a:solidFill>
                <a:latin typeface="Calibri"/>
              </a:rPr>
            </a:br>
            <a:r>
              <a:rPr lang="es-ES_tradnl" b="0" cap="none" dirty="0">
                <a:solidFill>
                  <a:prstClr val="white"/>
                </a:solidFill>
                <a:latin typeface="Calibri"/>
              </a:rPr>
              <a:t/>
            </a:r>
            <a:br>
              <a:rPr lang="es-ES_tradnl" b="0" cap="none" dirty="0">
                <a:solidFill>
                  <a:prstClr val="white"/>
                </a:solidFill>
                <a:latin typeface="Calibri"/>
              </a:rPr>
            </a:br>
            <a:r>
              <a:rPr lang="es-ES_tradnl" b="0" cap="none" dirty="0">
                <a:solidFill>
                  <a:prstClr val="white"/>
                </a:solidFill>
                <a:latin typeface="Calibri"/>
              </a:rPr>
              <a:t>Si necesitáis cualquier aclaración complementaria, no dudéis en consultarme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19138" y="2603501"/>
            <a:ext cx="4068886" cy="3381374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Juan Alvarez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Quality Manager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Franke </a:t>
            </a:r>
            <a:r>
              <a:rPr lang="es-ES_tradnl" dirty="0">
                <a:solidFill>
                  <a:prstClr val="black"/>
                </a:solidFill>
                <a:latin typeface="Calibri"/>
              </a:rPr>
              <a:t>España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S.A.U</a:t>
            </a:r>
          </a:p>
          <a:p>
            <a:pPr lvl="0">
              <a:spcBef>
                <a:spcPct val="20000"/>
              </a:spcBef>
            </a:pPr>
            <a:r>
              <a:rPr lang="es-ES_tradnl" dirty="0">
                <a:solidFill>
                  <a:prstClr val="black"/>
                </a:solidFill>
                <a:latin typeface="Calibri"/>
              </a:rPr>
              <a:t>Mollet del Vallés </a:t>
            </a:r>
          </a:p>
          <a:p>
            <a:pPr lvl="0">
              <a:spcBef>
                <a:spcPct val="20000"/>
              </a:spcBef>
            </a:pPr>
            <a:r>
              <a:rPr lang="es-ES_tradnl" dirty="0">
                <a:solidFill>
                  <a:prstClr val="black"/>
                </a:solidFill>
                <a:latin typeface="Calibri"/>
              </a:rPr>
              <a:t>España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Phone: +34 93 565 35 33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Mobile: +34 666 40 15 91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Juan.jose.alvarez@franke.com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www.franke.com</a:t>
            </a:r>
            <a:endParaRPr lang="de-CH" dirty="0">
              <a:solidFill>
                <a:prstClr val="black"/>
              </a:solidFill>
              <a:latin typeface="Calibri"/>
            </a:endParaRPr>
          </a:p>
          <a:p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80312" y="246607"/>
            <a:ext cx="1404913" cy="30266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pc="0" dirty="0">
                <a:solidFill>
                  <a:srgbClr val="C0504D"/>
                </a:solidFill>
                <a:latin typeface="Calibri"/>
              </a:rPr>
              <a:t>Mollet, </a:t>
            </a:r>
            <a:r>
              <a:rPr lang="en-US" spc="0" dirty="0" smtClean="0">
                <a:solidFill>
                  <a:srgbClr val="C0504D"/>
                </a:solidFill>
                <a:latin typeface="Calibri"/>
              </a:rPr>
              <a:t>Diciembre </a:t>
            </a:r>
            <a:r>
              <a:rPr lang="en-US" spc="0" dirty="0">
                <a:solidFill>
                  <a:srgbClr val="C0504D"/>
                </a:solidFill>
                <a:latin typeface="Calibri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8328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nke">
  <a:themeElements>
    <a:clrScheme name="Franke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DC281E"/>
      </a:accent1>
      <a:accent2>
        <a:srgbClr val="B7B7B7"/>
      </a:accent2>
      <a:accent3>
        <a:srgbClr val="666666"/>
      </a:accent3>
      <a:accent4>
        <a:srgbClr val="333333"/>
      </a:accent4>
      <a:accent5>
        <a:srgbClr val="6B8A26"/>
      </a:accent5>
      <a:accent6>
        <a:srgbClr val="52AD8F"/>
      </a:accent6>
      <a:hlink>
        <a:srgbClr val="B4E640"/>
      </a:hlink>
      <a:folHlink>
        <a:srgbClr val="94E6C8"/>
      </a:folHlink>
    </a:clrScheme>
    <a:fontScheme name="Fran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spc="40" baseline="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Franke.potx" id="{6CBEF4F9-5807-4D7A-8121-D3AAE3F2C595}" vid="{2A350F40-DE1A-44B9-ABF7-F586ECC109A1}"/>
    </a:ext>
  </a:extLst>
</a:theme>
</file>

<file path=ppt/theme/theme3.xml><?xml version="1.0" encoding="utf-8"?>
<a:theme xmlns:a="http://schemas.openxmlformats.org/drawingml/2006/main" name="1_Franke">
  <a:themeElements>
    <a:clrScheme name="Franke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DC281E"/>
      </a:accent1>
      <a:accent2>
        <a:srgbClr val="B7B7B7"/>
      </a:accent2>
      <a:accent3>
        <a:srgbClr val="666666"/>
      </a:accent3>
      <a:accent4>
        <a:srgbClr val="333333"/>
      </a:accent4>
      <a:accent5>
        <a:srgbClr val="6B8A26"/>
      </a:accent5>
      <a:accent6>
        <a:srgbClr val="52AD8F"/>
      </a:accent6>
      <a:hlink>
        <a:srgbClr val="B4E640"/>
      </a:hlink>
      <a:folHlink>
        <a:srgbClr val="94E6C8"/>
      </a:folHlink>
    </a:clrScheme>
    <a:fontScheme name="Fran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spc="40" baseline="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Franke.potx" id="{6CBEF4F9-5807-4D7A-8121-D3AAE3F2C595}" vid="{2A350F40-DE1A-44B9-ABF7-F586ECC109A1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418</Words>
  <Application>Microsoft Office PowerPoint</Application>
  <PresentationFormat>Presentación en pantalla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Tema de Office</vt:lpstr>
      <vt:lpstr>Franke</vt:lpstr>
      <vt:lpstr>1_Franke</vt:lpstr>
      <vt:lpstr>ALGUNOS CONSEJOS PRACTICOS PARA LA LIMPIEZA DE FREGADEROS DE ENCASTRE TECTONITE</vt:lpstr>
      <vt:lpstr>Presentación de PowerPoint</vt:lpstr>
      <vt:lpstr>Presentación de PowerPoint</vt:lpstr>
      <vt:lpstr>Presentación de PowerPoint</vt:lpstr>
      <vt:lpstr>Gracias por vuestra atención.  Si necesitáis cualquier aclaración complementaria, no dudéis en consultarme</vt:lpstr>
    </vt:vector>
  </TitlesOfParts>
  <Company>Franke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Franke España S.A.U. CAMPANA MARIS BUILT UNDER FCBU 1204 C WH</dc:title>
  <dc:creator>Juan Jose Alvarez</dc:creator>
  <cp:lastModifiedBy>Isabel Sierra</cp:lastModifiedBy>
  <cp:revision>97</cp:revision>
  <cp:lastPrinted>2015-04-09T10:41:48Z</cp:lastPrinted>
  <dcterms:created xsi:type="dcterms:W3CDTF">2015-04-07T15:37:48Z</dcterms:created>
  <dcterms:modified xsi:type="dcterms:W3CDTF">2017-07-17T07:31:11Z</dcterms:modified>
</cp:coreProperties>
</file>