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8" r:id="rId3"/>
  </p:sldMasterIdLst>
  <p:notesMasterIdLst>
    <p:notesMasterId r:id="rId9"/>
  </p:notesMasterIdLst>
  <p:sldIdLst>
    <p:sldId id="262" r:id="rId4"/>
    <p:sldId id="260" r:id="rId5"/>
    <p:sldId id="264" r:id="rId6"/>
    <p:sldId id="261" r:id="rId7"/>
    <p:sldId id="263" r:id="rId8"/>
  </p:sldIdLst>
  <p:sldSz cx="9144000" cy="6858000" type="screen4x3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35BE7-640A-4D0A-AB33-E78147CF6D93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B46B-ADDF-44C1-91AF-8380E6FA0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68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6E5B-D506-4F40-9B3F-D43017EE4811}" type="slidenum">
              <a:rPr lang="de-CH" smtClean="0">
                <a:solidFill>
                  <a:prstClr val="black"/>
                </a:solidFill>
              </a:rPr>
              <a:pPr/>
              <a:t>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077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585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441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FRANKE_claim_neutral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00000">
            <a:off x="202116" y="4812940"/>
            <a:ext cx="1530126" cy="146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500"/>
              </a:lnSpc>
              <a:defRPr sz="2900" spc="9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0"/>
            <a:ext cx="5616576" cy="3381375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/>
          <a:stretch/>
        </p:blipFill>
        <p:spPr>
          <a:xfrm>
            <a:off x="7150894" y="5960014"/>
            <a:ext cx="1634330" cy="529686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9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6661150" cy="684212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1773238"/>
            <a:ext cx="6661150" cy="4533172"/>
          </a:xfrm>
        </p:spPr>
        <p:txBody>
          <a:bodyPr/>
          <a:lstStyle>
            <a:lvl1pPr>
              <a:lnSpc>
                <a:spcPts val="2600"/>
              </a:lnSpc>
              <a:tabLst>
                <a:tab pos="6660000" algn="r"/>
              </a:tabLst>
              <a:defRPr sz="2000"/>
            </a:lvl1pPr>
            <a:lvl2pPr>
              <a:lnSpc>
                <a:spcPts val="2600"/>
              </a:lnSpc>
              <a:tabLst>
                <a:tab pos="6660000" algn="r"/>
              </a:tabLst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791741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rgbClr val="666666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44760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2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42081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5616575" cy="999346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2088372"/>
            <a:ext cx="5616575" cy="4218038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1960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089025"/>
            <a:ext cx="5616575" cy="2782499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976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19137" y="1645920"/>
            <a:ext cx="7020000" cy="43707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title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7019999" cy="556895"/>
          </a:xfrm>
        </p:spPr>
        <p:txBody>
          <a:bodyPr/>
          <a:lstStyle>
            <a:lvl1pPr>
              <a:lnSpc>
                <a:spcPts val="2200"/>
              </a:lnSpc>
              <a:defRPr sz="2000" spc="6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6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098550"/>
            <a:ext cx="7020000" cy="491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84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1036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3672000" cy="9497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9138" y="2301850"/>
            <a:ext cx="3672000" cy="372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572000" y="1089025"/>
            <a:ext cx="4213225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54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58775" y="549276"/>
            <a:ext cx="8426450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882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7021512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5"/>
            <a:ext cx="1224000" cy="5489124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26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4213225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6"/>
            <a:ext cx="1224000" cy="5489123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157876" y="2600875"/>
            <a:ext cx="2628000" cy="33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09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806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000"/>
              </a:lnSpc>
              <a:defRPr sz="24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2"/>
          <a:stretch/>
        </p:blipFill>
        <p:spPr>
          <a:xfrm>
            <a:off x="4953000" y="5960014"/>
            <a:ext cx="3832224" cy="52968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FRANKE_claim_neutral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00000">
            <a:off x="202116" y="4812940"/>
            <a:ext cx="1530126" cy="146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500"/>
              </a:lnSpc>
              <a:defRPr sz="2900" spc="9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0"/>
            <a:ext cx="5616576" cy="3381375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3"/>
          <a:stretch/>
        </p:blipFill>
        <p:spPr>
          <a:xfrm>
            <a:off x="7150894" y="5960014"/>
            <a:ext cx="1634330" cy="529686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695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6661150" cy="684212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1773238"/>
            <a:ext cx="6661150" cy="4533172"/>
          </a:xfrm>
        </p:spPr>
        <p:txBody>
          <a:bodyPr/>
          <a:lstStyle>
            <a:lvl1pPr>
              <a:lnSpc>
                <a:spcPts val="2600"/>
              </a:lnSpc>
              <a:tabLst>
                <a:tab pos="6660000" algn="r"/>
              </a:tabLst>
              <a:defRPr sz="2000"/>
            </a:lvl1pPr>
            <a:lvl2pPr>
              <a:lnSpc>
                <a:spcPts val="2600"/>
              </a:lnSpc>
              <a:tabLst>
                <a:tab pos="6660000" algn="r"/>
              </a:tabLst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8385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rgbClr val="666666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08000">
            <a:noAutofit/>
          </a:bodyPr>
          <a:lstStyle>
            <a:lvl1pPr marL="0" indent="0" algn="l">
              <a:lnSpc>
                <a:spcPts val="2600"/>
              </a:lnSpc>
              <a:buNone/>
              <a:defRPr sz="20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77485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2"/>
          </a:solidFill>
        </p:spPr>
        <p:txBody>
          <a:bodyPr lIns="720000" tIns="324000" anchor="t" anchorCtr="0">
            <a:noAutofit/>
          </a:bodyPr>
          <a:lstStyle>
            <a:lvl1pPr algn="l">
              <a:lnSpc>
                <a:spcPts val="2900"/>
              </a:lnSpc>
              <a:defRPr sz="23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307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82766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1089026"/>
            <a:ext cx="5616575" cy="999346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2600"/>
              </a:lnSpc>
              <a:defRPr sz="2000" spc="6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19138" y="2088372"/>
            <a:ext cx="5616575" cy="4218038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664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089025"/>
            <a:ext cx="5616575" cy="2782499"/>
          </a:xfrm>
        </p:spPr>
        <p:txBody>
          <a:bodyPr/>
          <a:lstStyle>
            <a:lvl1pPr>
              <a:lnSpc>
                <a:spcPts val="2600"/>
              </a:lnSpc>
              <a:defRPr sz="2000"/>
            </a:lvl1pPr>
            <a:lvl2pPr>
              <a:lnSpc>
                <a:spcPts val="2600"/>
              </a:lnSpc>
              <a:defRPr sz="20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596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19137" y="1645920"/>
            <a:ext cx="7020000" cy="43707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title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7019999" cy="556895"/>
          </a:xfrm>
        </p:spPr>
        <p:txBody>
          <a:bodyPr/>
          <a:lstStyle>
            <a:lvl1pPr>
              <a:lnSpc>
                <a:spcPts val="2200"/>
              </a:lnSpc>
              <a:defRPr sz="2000" spc="6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0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137" y="1098550"/>
            <a:ext cx="7020000" cy="4918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77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089025"/>
            <a:ext cx="3672000" cy="9497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9138" y="2301850"/>
            <a:ext cx="3672000" cy="372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572000" y="1089025"/>
            <a:ext cx="4213225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26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58775" y="549276"/>
            <a:ext cx="8426450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3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7021512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5"/>
            <a:ext cx="1224000" cy="5489124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73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63713" y="549276"/>
            <a:ext cx="4213225" cy="54356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549276"/>
            <a:ext cx="1224000" cy="5489123"/>
          </a:xfrm>
        </p:spPr>
        <p:txBody>
          <a:bodyPr anchor="b" anchorCtr="0"/>
          <a:lstStyle>
            <a:lvl1pPr>
              <a:lnSpc>
                <a:spcPts val="1800"/>
              </a:lnSpc>
              <a:defRPr sz="1200" spc="3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157876" y="2600875"/>
            <a:ext cx="2628000" cy="33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4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29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9275"/>
            <a:ext cx="7380288" cy="2054225"/>
          </a:xfrm>
          <a:solidFill>
            <a:schemeClr val="accent1"/>
          </a:solidFill>
        </p:spPr>
        <p:txBody>
          <a:bodyPr lIns="720000" tIns="288000" anchor="t" anchorCtr="0">
            <a:noAutofit/>
          </a:bodyPr>
          <a:lstStyle>
            <a:lvl1pPr algn="l">
              <a:lnSpc>
                <a:spcPts val="3000"/>
              </a:lnSpc>
              <a:defRPr sz="2400" spc="7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2"/>
          <a:stretch/>
        </p:blipFill>
        <p:spPr>
          <a:xfrm>
            <a:off x="4953000" y="5960014"/>
            <a:ext cx="3832224" cy="52968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2603501"/>
            <a:ext cx="5616576" cy="3381374"/>
          </a:xfrm>
        </p:spPr>
        <p:txBody>
          <a:bodyPr tIns="144000">
            <a:noAutofit/>
          </a:bodyPr>
          <a:lstStyle>
            <a:lvl1pPr marL="0" indent="0" algn="l">
              <a:lnSpc>
                <a:spcPts val="2200"/>
              </a:lnSpc>
              <a:buNone/>
              <a:defRPr sz="16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Click to edit Master subtitle styles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46607"/>
            <a:ext cx="4213225" cy="302668"/>
          </a:xfrm>
        </p:spPr>
        <p:txBody>
          <a:bodyPr/>
          <a:lstStyle>
            <a:lvl1pPr algn="r">
              <a:lnSpc>
                <a:spcPct val="100000"/>
              </a:lnSpc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57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727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766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858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831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907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031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FEAC-BC0C-4438-A175-913C5D1B9ED9}" type="datetimeFigureOut">
              <a:rPr lang="es-ES_tradnl" smtClean="0"/>
              <a:t>15/12/2015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060A-C5E6-46CD-B5BB-BA510C1DA59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23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49275"/>
            <a:ext cx="5616573" cy="1806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7" y="2366123"/>
            <a:ext cx="5616573" cy="3618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138" y="6350400"/>
            <a:ext cx="140493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spc="30" baseline="0">
                <a:solidFill>
                  <a:schemeClr val="accent2"/>
                </a:solidFill>
              </a:defRPr>
            </a:lvl1pPr>
          </a:lstStyle>
          <a:p>
            <a:fld id="{2341E035-38D7-4DAA-A201-DF930ABC1CF2}" type="datetime1">
              <a:rPr lang="en-US" smtClean="0">
                <a:solidFill>
                  <a:srgbClr val="B7B7B7"/>
                </a:solidFill>
              </a:rPr>
              <a:pPr/>
              <a:t>12/15/2015</a:t>
            </a:fld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138" y="223199"/>
            <a:ext cx="5618163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288" y="6364800"/>
            <a:ext cx="14049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316BCC-404C-40D3-95BD-53B7265C734C}" type="slidenum">
              <a:rPr lang="en-US" sz="1000" smtClean="0">
                <a:solidFill>
                  <a:srgbClr val="B7B7B7"/>
                </a:solidFill>
              </a:rPr>
              <a:pPr algn="r"/>
              <a:t>‹Nº›</a:t>
            </a:fld>
            <a:endParaRPr lang="en-US" sz="1000" dirty="0"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None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0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1995" userDrawn="1">
          <p15:clr>
            <a:srgbClr val="F26B43"/>
          </p15:clr>
        </p15:guide>
        <p15:guide id="5" pos="3765" userDrawn="1">
          <p15:clr>
            <a:srgbClr val="F26B43"/>
          </p15:clr>
        </p15:guide>
        <p15:guide id="6" pos="1111" userDrawn="1">
          <p15:clr>
            <a:srgbClr val="F26B43"/>
          </p15:clr>
        </p15:guide>
        <p15:guide id="7" pos="4649" userDrawn="1">
          <p15:clr>
            <a:srgbClr val="F26B43"/>
          </p15:clr>
        </p15:guide>
        <p15:guide id="8" pos="226" userDrawn="1">
          <p15:clr>
            <a:srgbClr val="F26B43"/>
          </p15:clr>
        </p15:guide>
        <p15:guide id="9" pos="5534" userDrawn="1">
          <p15:clr>
            <a:srgbClr val="F26B43"/>
          </p15:clr>
        </p15:guide>
        <p15:guide id="10" orient="horz" pos="1117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orient="horz" pos="2886" userDrawn="1">
          <p15:clr>
            <a:srgbClr val="F26B43"/>
          </p15:clr>
        </p15:guide>
        <p15:guide id="13" orient="horz" pos="3770" userDrawn="1">
          <p15:clr>
            <a:srgbClr val="F26B43"/>
          </p15:clr>
        </p15:guide>
        <p15:guide id="14" orient="horz" pos="686" userDrawn="1">
          <p15:clr>
            <a:srgbClr val="F26B43"/>
          </p15:clr>
        </p15:guide>
        <p15:guide id="15" pos="680" userDrawn="1">
          <p15:clr>
            <a:srgbClr val="F26B43"/>
          </p15:clr>
        </p15:guide>
        <p15:guide id="16" pos="453" userDrawn="1">
          <p15:clr>
            <a:srgbClr val="F26B43"/>
          </p15:clr>
        </p15:guide>
        <p15:guide id="17" orient="horz" pos="3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49275"/>
            <a:ext cx="5616573" cy="1806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7" y="2366123"/>
            <a:ext cx="5616573" cy="36187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138" y="6350400"/>
            <a:ext cx="140493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spc="30" baseline="0">
                <a:solidFill>
                  <a:schemeClr val="accent2"/>
                </a:solidFill>
              </a:defRPr>
            </a:lvl1pPr>
          </a:lstStyle>
          <a:p>
            <a:fld id="{2341E035-38D7-4DAA-A201-DF930ABC1CF2}" type="datetime1">
              <a:rPr lang="en-US" smtClean="0">
                <a:solidFill>
                  <a:srgbClr val="B7B7B7"/>
                </a:solidFill>
              </a:rPr>
              <a:pPr/>
              <a:t>12/15/2015</a:t>
            </a:fld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138" y="223199"/>
            <a:ext cx="5618163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B7B7B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288" y="6364800"/>
            <a:ext cx="14049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316BCC-404C-40D3-95BD-53B7265C734C}" type="slidenum">
              <a:rPr lang="en-US" sz="1000" smtClean="0">
                <a:solidFill>
                  <a:srgbClr val="B7B7B7"/>
                </a:solidFill>
              </a:rPr>
              <a:pPr algn="r"/>
              <a:t>‹Nº›</a:t>
            </a:fld>
            <a:endParaRPr lang="en-US" sz="1000" dirty="0"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000" b="1" kern="1200" cap="all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None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914400" rtl="0" eaLnBrk="1" latinLnBrk="0" hangingPunct="1">
        <a:lnSpc>
          <a:spcPts val="22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6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44000" algn="l" defTabSz="914400" rtl="0" eaLnBrk="1" latinLnBrk="0" hangingPunct="1">
        <a:lnSpc>
          <a:spcPts val="1800"/>
        </a:lnSpc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2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0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1995" userDrawn="1">
          <p15:clr>
            <a:srgbClr val="F26B43"/>
          </p15:clr>
        </p15:guide>
        <p15:guide id="5" pos="3765" userDrawn="1">
          <p15:clr>
            <a:srgbClr val="F26B43"/>
          </p15:clr>
        </p15:guide>
        <p15:guide id="6" pos="1111" userDrawn="1">
          <p15:clr>
            <a:srgbClr val="F26B43"/>
          </p15:clr>
        </p15:guide>
        <p15:guide id="7" pos="4649" userDrawn="1">
          <p15:clr>
            <a:srgbClr val="F26B43"/>
          </p15:clr>
        </p15:guide>
        <p15:guide id="8" pos="226" userDrawn="1">
          <p15:clr>
            <a:srgbClr val="F26B43"/>
          </p15:clr>
        </p15:guide>
        <p15:guide id="9" pos="5534" userDrawn="1">
          <p15:clr>
            <a:srgbClr val="F26B43"/>
          </p15:clr>
        </p15:guide>
        <p15:guide id="10" orient="horz" pos="1117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orient="horz" pos="2886" userDrawn="1">
          <p15:clr>
            <a:srgbClr val="F26B43"/>
          </p15:clr>
        </p15:guide>
        <p15:guide id="13" orient="horz" pos="3770" userDrawn="1">
          <p15:clr>
            <a:srgbClr val="F26B43"/>
          </p15:clr>
        </p15:guide>
        <p15:guide id="14" orient="horz" pos="686" userDrawn="1">
          <p15:clr>
            <a:srgbClr val="F26B43"/>
          </p15:clr>
        </p15:guide>
        <p15:guide id="15" pos="680" userDrawn="1">
          <p15:clr>
            <a:srgbClr val="F26B43"/>
          </p15:clr>
        </p15:guide>
        <p15:guide id="16" pos="453" userDrawn="1">
          <p15:clr>
            <a:srgbClr val="F26B43"/>
          </p15:clr>
        </p15:guide>
        <p15:guide id="17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spanish.alibaba.com/product-gs-img/silicone-sink-mat-sink-protector-444999075.html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0" y="260648"/>
            <a:ext cx="6732240" cy="2160240"/>
          </a:xfrm>
        </p:spPr>
        <p:txBody>
          <a:bodyPr/>
          <a:lstStyle/>
          <a:p>
            <a:r>
              <a:rPr lang="es-ES" dirty="0" smtClean="0"/>
              <a:t>ALGUNOS CONSEJOS PRACTICOS PARA LA LIMPIEZA DE </a:t>
            </a:r>
            <a:r>
              <a:rPr lang="es-ES" dirty="0"/>
              <a:t>FREGADEROS DE ENCASTRE FRAGRANITE©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76256" y="246607"/>
            <a:ext cx="1908969" cy="30266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pc="0" dirty="0">
                <a:solidFill>
                  <a:srgbClr val="C0504D"/>
                </a:solidFill>
                <a:latin typeface="Calibri"/>
              </a:rPr>
              <a:t>Mollet , </a:t>
            </a:r>
            <a:r>
              <a:rPr lang="en-US" spc="0" dirty="0" err="1" smtClean="0">
                <a:solidFill>
                  <a:srgbClr val="C0504D"/>
                </a:solidFill>
                <a:latin typeface="Calibri"/>
              </a:rPr>
              <a:t>Diciembre</a:t>
            </a:r>
            <a:r>
              <a:rPr lang="en-US" spc="0" dirty="0" smtClean="0">
                <a:solidFill>
                  <a:srgbClr val="C0504D"/>
                </a:solidFill>
                <a:latin typeface="Calibri"/>
              </a:rPr>
              <a:t> </a:t>
            </a:r>
            <a:r>
              <a:rPr lang="en-US" spc="0" dirty="0">
                <a:solidFill>
                  <a:srgbClr val="C0504D"/>
                </a:solidFill>
                <a:latin typeface="Calibri"/>
              </a:rPr>
              <a:t>, 2015</a:t>
            </a:r>
          </a:p>
        </p:txBody>
      </p:sp>
      <p:pic>
        <p:nvPicPr>
          <p:cNvPr id="11" name="Picture Placeholder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42" y="908720"/>
            <a:ext cx="1450282" cy="1224136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14" y="2693670"/>
            <a:ext cx="6528510" cy="246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2869" flipV="1">
            <a:off x="7632889" y="5583759"/>
            <a:ext cx="1203827" cy="891955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45946" y="102544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Fraganite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© es un material recio y resistente y durara toda la vida útil de la cocina, siempre que se haga un uso razonable de él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Consiga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limpieza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duradera,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 el uso regular de una bayeta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Suave,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utilizando una crema o detergente líquido. </a:t>
            </a:r>
          </a:p>
        </p:txBody>
      </p:sp>
      <p:pic>
        <p:nvPicPr>
          <p:cNvPr id="23" name="Picture Placeholder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7" y="5367982"/>
            <a:ext cx="1714445" cy="1260463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79512" y="179348"/>
            <a:ext cx="2952328" cy="36933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 1</a:t>
            </a:r>
            <a:endParaRPr lang="es-ES_trad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41488" y="179348"/>
            <a:ext cx="440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Fregaderos sintéticos: FRAGRANITE©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 descr="Suave Antibacterias"/>
          <p:cNvPicPr/>
          <p:nvPr/>
        </p:nvPicPr>
        <p:blipFill>
          <a:blip r:embed="rId4" cstate="print"/>
          <a:srcRect l="23622" t="19878" r="23622" b="17285"/>
          <a:stretch>
            <a:fillRect/>
          </a:stretch>
        </p:blipFill>
        <p:spPr bwMode="auto">
          <a:xfrm rot="1581743">
            <a:off x="6497703" y="2268253"/>
            <a:ext cx="1236420" cy="12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 de flecha"/>
          <p:cNvCxnSpPr>
            <a:cxnSpLocks noChangeShapeType="1"/>
          </p:cNvCxnSpPr>
          <p:nvPr/>
        </p:nvCxnSpPr>
        <p:spPr bwMode="auto">
          <a:xfrm>
            <a:off x="5806440" y="8837295"/>
            <a:ext cx="541020" cy="619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19 Conector recto de flecha"/>
          <p:cNvCxnSpPr>
            <a:cxnSpLocks noChangeShapeType="1"/>
          </p:cNvCxnSpPr>
          <p:nvPr/>
        </p:nvCxnSpPr>
        <p:spPr bwMode="auto">
          <a:xfrm flipH="1">
            <a:off x="5806440" y="8837295"/>
            <a:ext cx="541020" cy="619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5313" y="2369785"/>
            <a:ext cx="64096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_tradnl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Debe evitarse someterlo a productos alcalinos fuertes como el amoníaco y la sosa cáustica</a:t>
            </a:r>
            <a:r>
              <a:rPr kumimoji="0" lang="es-ES" altLang="es-ES_tradnl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</a:t>
            </a:r>
            <a:r>
              <a:rPr kumimoji="0" lang="es-ES" altLang="es-ES_tradnl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decapantes y limpiadores disolventes, así como a agentes químicos de descalcificación potentes.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_tradnl" sz="1600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_tradnl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aconseja mantener</a:t>
            </a:r>
            <a:r>
              <a:rPr kumimoji="0" lang="es-ES" altLang="es-ES_tradnl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estos productos</a:t>
            </a:r>
            <a:r>
              <a:rPr kumimoji="0" lang="es-ES" altLang="es-ES_tradnl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alejados del fregadero, ya que la exposición prolongada a los mismos puede opacar la superficie.</a:t>
            </a:r>
            <a:endParaRPr kumimoji="0" lang="es-ES_tradnl" alt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23 Imagen" descr="vinagre01"/>
          <p:cNvPicPr/>
          <p:nvPr/>
        </p:nvPicPr>
        <p:blipFill>
          <a:blip r:embed="rId5" cstate="print"/>
          <a:srcRect b="25197"/>
          <a:stretch>
            <a:fillRect/>
          </a:stretch>
        </p:blipFill>
        <p:spPr bwMode="auto">
          <a:xfrm>
            <a:off x="7347727" y="4280876"/>
            <a:ext cx="1623060" cy="9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azu1.facilisimo.com/ima/i/1/4/88/gr_150254_2231701_9540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1717086" cy="22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pulidorasabrillantadoras.com/53-home_default/d-2-decapante-alcalin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3" y="424719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2555776" y="4293096"/>
            <a:ext cx="1656184" cy="22395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555776" y="4293096"/>
            <a:ext cx="1717086" cy="22894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4835604" y="4354036"/>
            <a:ext cx="2381250" cy="216756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4821863" y="4365104"/>
            <a:ext cx="2394991" cy="216756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7338252" y="4314996"/>
            <a:ext cx="1623060" cy="9005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V="1">
            <a:off x="7331382" y="4280874"/>
            <a:ext cx="1636801" cy="9150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http://www.elsuperencasa.com/WebRoot/StoreES3/Shops/78218939/551E/65E9/D989/3710/696A/C0A8/2BBC/390A/DSCF1106_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944" y="1268760"/>
            <a:ext cx="1249528" cy="29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522" y="5805264"/>
            <a:ext cx="72397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Solo en </a:t>
            </a:r>
            <a:r>
              <a:rPr kumimoji="0" lang="es-ES" altLang="es-ES_trad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Fragranite</a:t>
            </a:r>
            <a:r>
              <a:rPr kumimoji="0" lang="es-ES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© puede usar estropajos abrasivos tipo</a:t>
            </a:r>
            <a:r>
              <a:rPr lang="es-ES" altLang="es-ES_tradnl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altLang="es-ES_tradnl" sz="1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Scotch-Brite</a:t>
            </a:r>
            <a:r>
              <a:rPr lang="es-ES" altLang="es-ES_tradnl" sz="16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®</a:t>
            </a:r>
            <a:r>
              <a:rPr kumimoji="0" lang="es-ES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similar (recomendado)</a:t>
            </a:r>
            <a:endParaRPr kumimoji="0" lang="es-ES" alt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7" descr="Fibra med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34569" r="13387" b="30247"/>
          <a:stretch>
            <a:fillRect/>
          </a:stretch>
        </p:blipFill>
        <p:spPr bwMode="auto">
          <a:xfrm>
            <a:off x="7416159" y="5773823"/>
            <a:ext cx="1521061" cy="6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79348"/>
            <a:ext cx="3240360" cy="36933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 2</a:t>
            </a:r>
            <a:endParaRPr lang="es-ES_trad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5946" y="719405"/>
            <a:ext cx="5697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Use siempre una tabla de corte al preparar los alimentos sobre el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fregadero,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tanto por la integridad del mismo como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“especialmente”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el filo de los cuchillos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 descr="1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925" y="209223"/>
            <a:ext cx="1006880" cy="8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1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365" y="1052751"/>
            <a:ext cx="979090" cy="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5946" y="1772816"/>
            <a:ext cx="70045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_tradnl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Esta contraindicado</a:t>
            </a:r>
            <a:r>
              <a:rPr kumimoji="0" lang="es-ES" altLang="es-ES_tradnl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 uso de alfombrillas “protectoras” de plástico para el fondo de la cubeta. El producto no precisa de esa protección y por el contrario, el plástico/goma de la alfombrilla, genera restos de hongos que pueden manchar dicho fondo</a:t>
            </a:r>
            <a:r>
              <a:rPr kumimoji="0" lang="es-ES" altLang="es-ES_tradnl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s-ES" altLang="es-ES_tradnl" sz="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alt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bigImage" descr="estera del fregadero del silicón, protector del fregader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/>
          <a:stretch>
            <a:fillRect/>
          </a:stretch>
        </p:blipFill>
        <p:spPr bwMode="auto">
          <a:xfrm>
            <a:off x="7332620" y="1700808"/>
            <a:ext cx="1415843" cy="13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45946" y="3045488"/>
            <a:ext cx="879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pesar de soportar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temperaturas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muy altas, desaconsejamos colocar sartenes muy calientes directamente sobre el fregadero.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39752" y="4223990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Deben evitarse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choques térmicos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importantes, en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cualquier elemento fabricado con materiales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sintéticos, incluso en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Fraganite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endParaRPr lang="es-ES_trad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Placeholder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145614"/>
            <a:ext cx="1669748" cy="1227602"/>
          </a:xfrm>
          <a:prstGeom prst="rect">
            <a:avLst/>
          </a:prstGeom>
        </p:spPr>
      </p:pic>
      <p:pic>
        <p:nvPicPr>
          <p:cNvPr id="2050" name="Picture 2" descr="http://previews.123rf.com/images/antkevyv/antkevyv1104/antkevyv110400011/9320176-Inscripci-n-3D-caliente-en-la-sart-n-al-rojo-vivo-Ilustraci-n-abstracta--Foto-de-archiv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3677666"/>
            <a:ext cx="2288670" cy="17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7332620" y="1700808"/>
            <a:ext cx="1415843" cy="13285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 flipV="1">
            <a:off x="7332620" y="1700808"/>
            <a:ext cx="1415843" cy="13285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544794" y="3743878"/>
            <a:ext cx="1415843" cy="13285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 flipV="1">
            <a:off x="6569165" y="3743878"/>
            <a:ext cx="1415843" cy="13285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8" descr="http://www.franke.com/content/kitchensystems/ru/ru/home/experties/materials/Fragranite/_jcr_content/parCenter/cmpmm1_0/imageimage.resizeMaxWidth.1280.jpeg/eb61a1db-cc05-476c-ae49-33b569daf88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59" y="364014"/>
            <a:ext cx="1539775" cy="11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1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79513" y="136916"/>
            <a:ext cx="7344815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LA LIMPIEZA y LA LIMPIEZA EN CASOS DIFICILES</a:t>
            </a:r>
            <a:endParaRPr lang="es-ES_tradnl" sz="2400" b="1" dirty="0"/>
          </a:p>
        </p:txBody>
      </p:sp>
      <p:pic>
        <p:nvPicPr>
          <p:cNvPr id="33" name="Picture Placeholder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" y="5700157"/>
            <a:ext cx="1447531" cy="1045065"/>
          </a:xfrm>
          <a:prstGeom prst="rect">
            <a:avLst/>
          </a:prstGeom>
        </p:spPr>
      </p:pic>
      <p:pic>
        <p:nvPicPr>
          <p:cNvPr id="25" name="24 Imagen" descr="Multiusos Natural"/>
          <p:cNvPicPr/>
          <p:nvPr/>
        </p:nvPicPr>
        <p:blipFill>
          <a:blip r:embed="rId3" cstate="print"/>
          <a:srcRect l="10498" t="24199" r="13649" b="19589"/>
          <a:stretch>
            <a:fillRect/>
          </a:stretch>
        </p:blipFill>
        <p:spPr bwMode="auto">
          <a:xfrm>
            <a:off x="7654959" y="116632"/>
            <a:ext cx="1321403" cy="11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44016" y="3356992"/>
            <a:ext cx="88323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- La </a:t>
            </a:r>
            <a:r>
              <a:rPr lang="es-ES" sz="1600" dirty="0"/>
              <a:t>lejía altamente diluida también se puede utilizar. </a:t>
            </a:r>
            <a:r>
              <a:rPr lang="es-ES" sz="1600" dirty="0" smtClean="0"/>
              <a:t> Sin embargo es muy  importante eliminar </a:t>
            </a:r>
            <a:r>
              <a:rPr lang="es-ES" sz="1600" dirty="0"/>
              <a:t>cualquier resto </a:t>
            </a:r>
            <a:r>
              <a:rPr lang="es-ES" sz="1600" dirty="0" smtClean="0"/>
              <a:t>inmediatamente, con un abundante enjuague con agua. </a:t>
            </a:r>
            <a:r>
              <a:rPr lang="es-ES" sz="1600" b="1" dirty="0" smtClean="0"/>
              <a:t>NO</a:t>
            </a:r>
            <a:r>
              <a:rPr lang="es-ES" sz="1600" dirty="0" smtClean="0"/>
              <a:t> </a:t>
            </a:r>
            <a:r>
              <a:rPr lang="es-ES" sz="1600" dirty="0"/>
              <a:t>debe </a:t>
            </a:r>
            <a:r>
              <a:rPr lang="es-ES" sz="1600" dirty="0" smtClean="0"/>
              <a:t>permanecer </a:t>
            </a:r>
            <a:r>
              <a:rPr lang="es-ES" sz="1600" dirty="0"/>
              <a:t>en la superficie del fregadero hasta su </a:t>
            </a:r>
            <a:r>
              <a:rPr lang="es-ES" sz="1600" dirty="0" smtClean="0"/>
              <a:t>disipación.</a:t>
            </a:r>
          </a:p>
          <a:p>
            <a:r>
              <a:rPr lang="es-ES" sz="1600" dirty="0" smtClean="0"/>
              <a:t>- Prevenga </a:t>
            </a:r>
            <a:r>
              <a:rPr lang="es-ES" sz="1600" dirty="0"/>
              <a:t>la formación de depósitos de cal en el fregadero, cosa frecuente  si usted vive en una </a:t>
            </a:r>
            <a:endParaRPr lang="es-ES" sz="1600" dirty="0" smtClean="0"/>
          </a:p>
          <a:p>
            <a:r>
              <a:rPr lang="es-ES" sz="1600" dirty="0" smtClean="0"/>
              <a:t>zona </a:t>
            </a:r>
            <a:r>
              <a:rPr lang="es-ES" sz="1600" dirty="0"/>
              <a:t>de agua dura. La cal da la apariencia que el fregadero está sucio o manchado, pero  se </a:t>
            </a:r>
            <a:r>
              <a:rPr lang="es-ES" sz="1600" dirty="0" smtClean="0"/>
              <a:t>puede eliminar </a:t>
            </a:r>
            <a:r>
              <a:rPr lang="es-ES" sz="1600" dirty="0"/>
              <a:t>fácilmente con un ácido diluido </a:t>
            </a:r>
            <a:r>
              <a:rPr lang="es-ES" sz="1600" dirty="0" smtClean="0"/>
              <a:t>o </a:t>
            </a:r>
            <a:r>
              <a:rPr lang="es-ES" sz="1600" dirty="0"/>
              <a:t>un producto </a:t>
            </a:r>
            <a:r>
              <a:rPr lang="es-ES" sz="1600" dirty="0" smtClean="0"/>
              <a:t>anti-cal </a:t>
            </a:r>
            <a:r>
              <a:rPr lang="es-ES" sz="1600" dirty="0"/>
              <a:t>aplicado con un </a:t>
            </a:r>
            <a:r>
              <a:rPr lang="es-ES" sz="1600" dirty="0" err="1"/>
              <a:t>Scotch-Brite</a:t>
            </a:r>
            <a:endParaRPr lang="es-ES_tradnl" sz="1600" dirty="0"/>
          </a:p>
        </p:txBody>
      </p:sp>
      <p:cxnSp>
        <p:nvCxnSpPr>
          <p:cNvPr id="27" name="AutoShape 2"/>
          <p:cNvCxnSpPr>
            <a:cxnSpLocks noChangeShapeType="1"/>
          </p:cNvCxnSpPr>
          <p:nvPr/>
        </p:nvCxnSpPr>
        <p:spPr bwMode="auto">
          <a:xfrm>
            <a:off x="4224655" y="9402445"/>
            <a:ext cx="482600" cy="36385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3"/>
          <p:cNvCxnSpPr>
            <a:cxnSpLocks noChangeShapeType="1"/>
          </p:cNvCxnSpPr>
          <p:nvPr/>
        </p:nvCxnSpPr>
        <p:spPr bwMode="auto">
          <a:xfrm flipH="1">
            <a:off x="4275455" y="9402445"/>
            <a:ext cx="389255" cy="358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2060" name="Picture 12" descr="http://static.hogarutil.com/archivos/201105/estropajo-668x400x80x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57" y="5600873"/>
            <a:ext cx="1629232" cy="11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"/>
          <p:cNvCxnSpPr/>
          <p:nvPr/>
        </p:nvCxnSpPr>
        <p:spPr>
          <a:xfrm flipV="1">
            <a:off x="7654958" y="5604898"/>
            <a:ext cx="1165514" cy="1104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7654958" y="5600873"/>
            <a:ext cx="1237522" cy="1108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44016" y="620688"/>
            <a:ext cx="75963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- La </a:t>
            </a:r>
            <a:r>
              <a:rPr lang="es-ES" sz="1600" dirty="0"/>
              <a:t>forma recomendada para el mantenimiento del fregadero es </a:t>
            </a:r>
            <a:r>
              <a:rPr lang="es-ES" sz="1600" dirty="0" smtClean="0"/>
              <a:t>lavarlo </a:t>
            </a:r>
            <a:r>
              <a:rPr lang="es-ES" sz="1600" dirty="0"/>
              <a:t>mediante una bayeta suave con jabón o detergente y agua tibia.</a:t>
            </a:r>
            <a:r>
              <a:rPr lang="es-ES" sz="1600" dirty="0" smtClean="0"/>
              <a:t> Enjuáguelo </a:t>
            </a:r>
            <a:r>
              <a:rPr lang="es-ES" sz="1600" dirty="0"/>
              <a:t>y séquelo luego con un paño suave y limpio. </a:t>
            </a:r>
            <a:r>
              <a:rPr lang="es-ES" sz="1600" dirty="0" smtClean="0"/>
              <a:t>Lo </a:t>
            </a:r>
            <a:r>
              <a:rPr lang="es-ES" sz="1600" dirty="0"/>
              <a:t>ideal sería hacer esto después de cada </a:t>
            </a:r>
            <a:r>
              <a:rPr lang="es-ES" sz="1600" dirty="0" smtClean="0"/>
              <a:t>uso y este </a:t>
            </a:r>
            <a:r>
              <a:rPr lang="es-ES" sz="1600" dirty="0"/>
              <a:t>procedimiento, si se lleva a cabo regularmente,  será suficiente para mantener </a:t>
            </a:r>
            <a:r>
              <a:rPr lang="es-ES" sz="1600" dirty="0" smtClean="0"/>
              <a:t>la </a:t>
            </a:r>
            <a:r>
              <a:rPr lang="es-ES" sz="1600" dirty="0"/>
              <a:t>superficie limpia y libre de </a:t>
            </a:r>
            <a:r>
              <a:rPr lang="es-ES" sz="1600" dirty="0" smtClean="0"/>
              <a:t>manchas</a:t>
            </a:r>
            <a:r>
              <a:rPr lang="es-ES" sz="1600" dirty="0"/>
              <a:t>.</a:t>
            </a:r>
            <a:endParaRPr lang="es-ES_tradnl" sz="1600" dirty="0"/>
          </a:p>
          <a:p>
            <a:r>
              <a:rPr lang="es-ES" sz="1600" dirty="0" smtClean="0"/>
              <a:t>- Por </a:t>
            </a:r>
            <a:r>
              <a:rPr lang="es-ES" sz="1600" dirty="0"/>
              <a:t>otro lado, manchas producidas por líquidos pesados; por ejemplo, tintes </a:t>
            </a:r>
            <a:r>
              <a:rPr lang="es-ES" sz="1600" dirty="0" smtClean="0"/>
              <a:t>y/o </a:t>
            </a:r>
          </a:p>
          <a:p>
            <a:r>
              <a:rPr lang="es-ES" sz="1600" dirty="0" smtClean="0"/>
              <a:t>jugos </a:t>
            </a:r>
            <a:r>
              <a:rPr lang="es-ES" sz="1600" dirty="0"/>
              <a:t>de verduras, en especial la remolacha se deben lavar tan pronto como sea </a:t>
            </a:r>
            <a:endParaRPr lang="es-ES" sz="1600" dirty="0" smtClean="0"/>
          </a:p>
          <a:p>
            <a:r>
              <a:rPr lang="es-ES" sz="1600" dirty="0" smtClean="0"/>
              <a:t>posible</a:t>
            </a:r>
            <a:r>
              <a:rPr lang="es-ES" sz="1600" dirty="0"/>
              <a:t>. </a:t>
            </a:r>
            <a:endParaRPr lang="es-ES_tradnl" sz="1600" dirty="0"/>
          </a:p>
          <a:p>
            <a:r>
              <a:rPr lang="es-ES" sz="1600" dirty="0" smtClean="0"/>
              <a:t>- Cualquier </a:t>
            </a:r>
            <a:r>
              <a:rPr lang="es-ES" sz="1600" dirty="0"/>
              <a:t>marca reticente debe lavarse con productos de limpieza adecuados, tales como detergentes, aguarrás o alcohol metílico, polvos de lavado biológico (tipo </a:t>
            </a:r>
            <a:r>
              <a:rPr lang="es-ES" sz="1600" dirty="0" err="1"/>
              <a:t>Viakal</a:t>
            </a:r>
            <a:r>
              <a:rPr lang="es-ES" sz="1600" dirty="0"/>
              <a:t>) o una solución concentrada de lavavajillas manual en polvo.</a:t>
            </a:r>
            <a:endParaRPr lang="es-ES_tradnl" sz="1600" dirty="0"/>
          </a:p>
        </p:txBody>
      </p:sp>
      <p:pic>
        <p:nvPicPr>
          <p:cNvPr id="26" name="Picture 18" descr="http://www.elsuperencasa.com/WebRoot/StoreES3/Shops/78218939/551E/65E9/D989/3710/696A/C0A8/2BBC/390A/DSCF1106_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836712"/>
            <a:ext cx="581300" cy="138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28 Imagen" descr="remolach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9668" y="1628801"/>
            <a:ext cx="848696" cy="9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bigpic" descr="Viakal Vinagre 500ml"/>
          <p:cNvPicPr/>
          <p:nvPr/>
        </p:nvPicPr>
        <p:blipFill>
          <a:blip r:embed="rId7" cstate="print"/>
          <a:srcRect l="32756" t="2519" r="31496" b="2519"/>
          <a:stretch>
            <a:fillRect/>
          </a:stretch>
        </p:blipFill>
        <p:spPr bwMode="auto">
          <a:xfrm>
            <a:off x="7885124" y="2060848"/>
            <a:ext cx="575308" cy="14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Imagen" descr="Sanytol WC antical desincrustante"/>
          <p:cNvPicPr/>
          <p:nvPr/>
        </p:nvPicPr>
        <p:blipFill>
          <a:blip r:embed="rId8" cstate="print"/>
          <a:srcRect b="15254"/>
          <a:stretch>
            <a:fillRect/>
          </a:stretch>
        </p:blipFill>
        <p:spPr bwMode="auto">
          <a:xfrm>
            <a:off x="8458920" y="3933056"/>
            <a:ext cx="649584" cy="10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Imagen" descr="Fibra mediana"/>
          <p:cNvPicPr/>
          <p:nvPr/>
        </p:nvPicPr>
        <p:blipFill>
          <a:blip r:embed="rId9" cstate="print"/>
          <a:srcRect l="13387" t="34569" r="13387" b="30247"/>
          <a:stretch>
            <a:fillRect/>
          </a:stretch>
        </p:blipFill>
        <p:spPr bwMode="auto">
          <a:xfrm>
            <a:off x="7443153" y="4869160"/>
            <a:ext cx="1089287" cy="5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Rectángulo"/>
          <p:cNvSpPr/>
          <p:nvPr/>
        </p:nvSpPr>
        <p:spPr>
          <a:xfrm>
            <a:off x="144017" y="4869160"/>
            <a:ext cx="7159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- PRECAUCIÓN. </a:t>
            </a:r>
            <a:r>
              <a:rPr lang="es-ES" sz="1600" dirty="0" smtClean="0"/>
              <a:t>Evitar </a:t>
            </a:r>
            <a:r>
              <a:rPr lang="es-ES" sz="1600" dirty="0"/>
              <a:t>el uso de </a:t>
            </a:r>
            <a:r>
              <a:rPr lang="es-ES" sz="1600" b="1" dirty="0"/>
              <a:t>estropajos de lana de acero</a:t>
            </a:r>
            <a:r>
              <a:rPr lang="es-ES" sz="1600" dirty="0"/>
              <a:t>, ya que </a:t>
            </a:r>
            <a:r>
              <a:rPr lang="es-ES" sz="1600" dirty="0" smtClean="0"/>
              <a:t>con seguridad dejaran </a:t>
            </a:r>
            <a:r>
              <a:rPr lang="es-ES" sz="1600" dirty="0"/>
              <a:t>pequeñas </a:t>
            </a:r>
            <a:r>
              <a:rPr lang="es-ES" sz="1600" dirty="0" smtClean="0"/>
              <a:t>micro partículas  metálicas que se oxidaran y provocaran manchas en el fregadero . </a:t>
            </a:r>
            <a:endParaRPr lang="es-ES_tradnl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892915" y="5661248"/>
            <a:ext cx="5762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  <a:cs typeface="Arial" panose="020B0604020202020204" pitchFamily="34" charset="0"/>
              </a:rPr>
              <a:t>¡Atención! </a:t>
            </a:r>
            <a:r>
              <a:rPr lang="es-ES_tradnl" sz="1600" b="1" dirty="0" smtClean="0">
                <a:cs typeface="Arial" panose="020B0604020202020204" pitchFamily="34" charset="0"/>
              </a:rPr>
              <a:t>Después de cualquier operación de limpieza agresiva, es necesario lavar y enjuagar abundantemente el fregadero y los componentes metálicos cercanos (válvulas, grifería, etc.)</a:t>
            </a:r>
            <a:endParaRPr lang="es-ES_tradnl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0" cap="none" dirty="0">
                <a:solidFill>
                  <a:prstClr val="white"/>
                </a:solidFill>
                <a:latin typeface="Calibri"/>
              </a:rPr>
              <a:t>Gracias por vuestra atención.</a:t>
            </a:r>
            <a:br>
              <a:rPr lang="es-ES_tradnl" b="0" cap="none" dirty="0">
                <a:solidFill>
                  <a:prstClr val="white"/>
                </a:solidFill>
                <a:latin typeface="Calibri"/>
              </a:rPr>
            </a:br>
            <a:r>
              <a:rPr lang="es-ES_tradnl" b="0" cap="none" dirty="0">
                <a:solidFill>
                  <a:prstClr val="white"/>
                </a:solidFill>
                <a:latin typeface="Calibri"/>
              </a:rPr>
              <a:t/>
            </a:r>
            <a:br>
              <a:rPr lang="es-ES_tradnl" b="0" cap="none" dirty="0">
                <a:solidFill>
                  <a:prstClr val="white"/>
                </a:solidFill>
                <a:latin typeface="Calibri"/>
              </a:rPr>
            </a:br>
            <a:r>
              <a:rPr lang="es-ES_tradnl" b="0" cap="none" dirty="0">
                <a:solidFill>
                  <a:prstClr val="white"/>
                </a:solidFill>
                <a:latin typeface="Calibri"/>
              </a:rPr>
              <a:t>Si necesitáis cualquier aclaración complementaria, no dudéis en consultarme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19138" y="2603501"/>
            <a:ext cx="4068886" cy="3381374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Juan Alvarez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Quality Manager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Franke </a:t>
            </a:r>
            <a:r>
              <a:rPr lang="es-ES_tradnl" dirty="0">
                <a:solidFill>
                  <a:prstClr val="black"/>
                </a:solidFill>
                <a:latin typeface="Calibri"/>
              </a:rPr>
              <a:t>España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S.A.U</a:t>
            </a:r>
          </a:p>
          <a:p>
            <a:pPr lvl="0">
              <a:spcBef>
                <a:spcPct val="20000"/>
              </a:spcBef>
            </a:pPr>
            <a:r>
              <a:rPr lang="es-ES_tradnl" dirty="0">
                <a:solidFill>
                  <a:prstClr val="black"/>
                </a:solidFill>
                <a:latin typeface="Calibri"/>
              </a:rPr>
              <a:t>Mollet del Vallés </a:t>
            </a:r>
          </a:p>
          <a:p>
            <a:pPr lvl="0">
              <a:spcBef>
                <a:spcPct val="20000"/>
              </a:spcBef>
            </a:pPr>
            <a:r>
              <a:rPr lang="es-ES_tradnl" dirty="0">
                <a:solidFill>
                  <a:prstClr val="black"/>
                </a:solidFill>
                <a:latin typeface="Calibri"/>
              </a:rPr>
              <a:t>España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Phone: +34 93 565 35 33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Mobile: +34 666 40 15 91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Juan.jose.alvarez@franke.com</a:t>
            </a:r>
          </a:p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www.franke.com</a:t>
            </a:r>
            <a:endParaRPr lang="de-CH" dirty="0">
              <a:solidFill>
                <a:prstClr val="black"/>
              </a:solidFill>
              <a:latin typeface="Calibri"/>
            </a:endParaRPr>
          </a:p>
          <a:p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80312" y="246607"/>
            <a:ext cx="1404913" cy="30266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pc="0" dirty="0">
                <a:solidFill>
                  <a:srgbClr val="C0504D"/>
                </a:solidFill>
                <a:latin typeface="Calibri"/>
              </a:rPr>
              <a:t>Mollet, </a:t>
            </a:r>
            <a:r>
              <a:rPr lang="en-US" spc="0" dirty="0" smtClean="0">
                <a:solidFill>
                  <a:srgbClr val="C0504D"/>
                </a:solidFill>
                <a:latin typeface="Calibri"/>
              </a:rPr>
              <a:t>Diciembre </a:t>
            </a:r>
            <a:r>
              <a:rPr lang="en-US" spc="0" dirty="0">
                <a:solidFill>
                  <a:srgbClr val="C0504D"/>
                </a:solidFill>
                <a:latin typeface="Calibri"/>
              </a:rPr>
              <a:t>, 2015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85"/>
            <a:ext cx="1080120" cy="278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8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nke">
  <a:themeElements>
    <a:clrScheme name="Franke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DC281E"/>
      </a:accent1>
      <a:accent2>
        <a:srgbClr val="B7B7B7"/>
      </a:accent2>
      <a:accent3>
        <a:srgbClr val="666666"/>
      </a:accent3>
      <a:accent4>
        <a:srgbClr val="333333"/>
      </a:accent4>
      <a:accent5>
        <a:srgbClr val="6B8A26"/>
      </a:accent5>
      <a:accent6>
        <a:srgbClr val="52AD8F"/>
      </a:accent6>
      <a:hlink>
        <a:srgbClr val="B4E640"/>
      </a:hlink>
      <a:folHlink>
        <a:srgbClr val="94E6C8"/>
      </a:folHlink>
    </a:clrScheme>
    <a:fontScheme name="Fran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spc="40" baseline="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Franke.potx" id="{6CBEF4F9-5807-4D7A-8121-D3AAE3F2C595}" vid="{2A350F40-DE1A-44B9-ABF7-F586ECC109A1}"/>
    </a:ext>
  </a:extLst>
</a:theme>
</file>

<file path=ppt/theme/theme3.xml><?xml version="1.0" encoding="utf-8"?>
<a:theme xmlns:a="http://schemas.openxmlformats.org/drawingml/2006/main" name="1_Franke">
  <a:themeElements>
    <a:clrScheme name="Franke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DC281E"/>
      </a:accent1>
      <a:accent2>
        <a:srgbClr val="B7B7B7"/>
      </a:accent2>
      <a:accent3>
        <a:srgbClr val="666666"/>
      </a:accent3>
      <a:accent4>
        <a:srgbClr val="333333"/>
      </a:accent4>
      <a:accent5>
        <a:srgbClr val="6B8A26"/>
      </a:accent5>
      <a:accent6>
        <a:srgbClr val="52AD8F"/>
      </a:accent6>
      <a:hlink>
        <a:srgbClr val="B4E640"/>
      </a:hlink>
      <a:folHlink>
        <a:srgbClr val="94E6C8"/>
      </a:folHlink>
    </a:clrScheme>
    <a:fontScheme name="Fran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spc="40" baseline="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Franke.potx" id="{6CBEF4F9-5807-4D7A-8121-D3AAE3F2C595}" vid="{2A350F40-DE1A-44B9-ABF7-F586ECC109A1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596</Words>
  <Application>Microsoft Office PowerPoint</Application>
  <PresentationFormat>Presentación en pantalla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Tema de Office</vt:lpstr>
      <vt:lpstr>Franke</vt:lpstr>
      <vt:lpstr>1_Franke</vt:lpstr>
      <vt:lpstr>ALGUNOS CONSEJOS PRACTICOS PARA LA LIMPIEZA DE FREGADEROS DE ENCASTRE FRAGRANITE©</vt:lpstr>
      <vt:lpstr>Presentación de PowerPoint</vt:lpstr>
      <vt:lpstr>Presentación de PowerPoint</vt:lpstr>
      <vt:lpstr>Presentación de PowerPoint</vt:lpstr>
      <vt:lpstr>Gracias por vuestra atención.  Si necesitáis cualquier aclaración complementaria, no dudéis en consultarme</vt:lpstr>
    </vt:vector>
  </TitlesOfParts>
  <Company>Franke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Franke España S.A.U. CAMPANA MARIS BUILT UNDER FCBU 1204 C WH</dc:title>
  <dc:creator>Juan Jose Alvarez</dc:creator>
  <cp:lastModifiedBy>Isabel Sierra</cp:lastModifiedBy>
  <cp:revision>119</cp:revision>
  <cp:lastPrinted>2015-04-09T10:41:48Z</cp:lastPrinted>
  <dcterms:created xsi:type="dcterms:W3CDTF">2015-04-07T15:37:48Z</dcterms:created>
  <dcterms:modified xsi:type="dcterms:W3CDTF">2015-12-15T07:40:27Z</dcterms:modified>
</cp:coreProperties>
</file>